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60" r:id="rId2"/>
    <p:sldId id="257" r:id="rId3"/>
    <p:sldId id="262" r:id="rId4"/>
    <p:sldId id="292" r:id="rId5"/>
    <p:sldId id="293" r:id="rId6"/>
    <p:sldId id="256" r:id="rId7"/>
    <p:sldId id="258" r:id="rId8"/>
    <p:sldId id="302" r:id="rId9"/>
    <p:sldId id="304" r:id="rId10"/>
    <p:sldId id="303" r:id="rId11"/>
    <p:sldId id="305" r:id="rId12"/>
    <p:sldId id="259" r:id="rId13"/>
    <p:sldId id="261" r:id="rId14"/>
    <p:sldId id="263" r:id="rId15"/>
    <p:sldId id="264" r:id="rId16"/>
    <p:sldId id="269" r:id="rId17"/>
    <p:sldId id="270" r:id="rId18"/>
    <p:sldId id="271" r:id="rId19"/>
    <p:sldId id="268" r:id="rId20"/>
    <p:sldId id="272" r:id="rId21"/>
    <p:sldId id="265" r:id="rId22"/>
    <p:sldId id="266" r:id="rId23"/>
    <p:sldId id="267" r:id="rId24"/>
    <p:sldId id="306" r:id="rId2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14" autoAdjust="0"/>
  </p:normalViewPr>
  <p:slideViewPr>
    <p:cSldViewPr>
      <p:cViewPr varScale="1">
        <p:scale>
          <a:sx n="125" d="100"/>
          <a:sy n="125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D9A6-9B0D-46AB-B8F1-CD95E555696E}" type="datetimeFigureOut">
              <a:rPr lang="en-GB" smtClean="0"/>
              <a:pPr/>
              <a:t>19/04/2012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C384-C3B3-41CD-88F4-554832B8CB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332530">
            <a:off x="507391" y="588527"/>
            <a:ext cx="2158551" cy="2158551"/>
          </a:xfrm>
          <a:prstGeom prst="rect">
            <a:avLst/>
          </a:prstGeom>
          <a:solidFill>
            <a:srgbClr val="FFFFFF">
              <a:shade val="85000"/>
            </a:srgbClr>
          </a:solidFill>
          <a:ln w="130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3575" y="38100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700338" y="2565400"/>
            <a:ext cx="6119812" cy="38163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 err="1" smtClean="0">
                <a:solidFill>
                  <a:schemeClr val="tx1"/>
                </a:solidFill>
              </a:rPr>
              <a:t>Polarstern</a:t>
            </a:r>
            <a:r>
              <a:rPr lang="en-GB" sz="4800" dirty="0" smtClean="0">
                <a:solidFill>
                  <a:schemeClr val="tx1"/>
                </a:solidFill>
              </a:rPr>
              <a:t> &amp;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tx1"/>
                </a:solidFill>
              </a:rPr>
              <a:t>Satellite 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Mark Higgins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7848600" cy="661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34200" y="609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12UTC</a:t>
            </a:r>
          </a:p>
        </p:txBody>
      </p:sp>
      <p:sp>
        <p:nvSpPr>
          <p:cNvPr id="4" name="Oval 3"/>
          <p:cNvSpPr/>
          <p:nvPr/>
        </p:nvSpPr>
        <p:spPr>
          <a:xfrm>
            <a:off x="6934200" y="18288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58000" y="990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48000" y="1447800"/>
            <a:ext cx="35052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Descending or ascending?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7848600" cy="661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34200" y="609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12UTC</a:t>
            </a:r>
          </a:p>
        </p:txBody>
      </p:sp>
      <p:sp>
        <p:nvSpPr>
          <p:cNvPr id="4" name="Oval 3"/>
          <p:cNvSpPr/>
          <p:nvPr/>
        </p:nvSpPr>
        <p:spPr>
          <a:xfrm>
            <a:off x="6934200" y="18288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58000" y="990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48000" y="1447800"/>
            <a:ext cx="35052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Descending – the satellite moves east to west relative to the Earth’s surface.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dirty="0" err="1" smtClean="0">
                <a:solidFill>
                  <a:schemeClr val="tx1"/>
                </a:solidFill>
              </a:rPr>
              <a:t>Metop</a:t>
            </a:r>
            <a:r>
              <a:rPr lang="en-GB" dirty="0" smtClean="0">
                <a:solidFill>
                  <a:schemeClr val="tx1"/>
                </a:solidFill>
              </a:rPr>
              <a:t> these are the daytime passes 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610600" cy="642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43800" y="609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12UTC</a:t>
            </a:r>
          </a:p>
        </p:txBody>
      </p:sp>
      <p:sp>
        <p:nvSpPr>
          <p:cNvPr id="4" name="Oval 3"/>
          <p:cNvSpPr/>
          <p:nvPr/>
        </p:nvSpPr>
        <p:spPr>
          <a:xfrm>
            <a:off x="0" y="1524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543800" y="16002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689557">
            <a:off x="6670146" y="1438754"/>
            <a:ext cx="722569" cy="48171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689557">
            <a:off x="6136745" y="4562953"/>
            <a:ext cx="722569" cy="48171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467600" y="3048000"/>
            <a:ext cx="1473480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Metop</a:t>
            </a:r>
            <a:r>
              <a:rPr lang="en-GB" dirty="0" smtClean="0"/>
              <a:t>-A</a:t>
            </a:r>
          </a:p>
          <a:p>
            <a:r>
              <a:rPr lang="en-GB" dirty="0" smtClean="0"/>
              <a:t>Sensing times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0"/>
            <a:endCxn id="6" idx="5"/>
          </p:cNvCxnSpPr>
          <p:nvPr/>
        </p:nvCxnSpPr>
        <p:spPr>
          <a:xfrm rot="16200000" flipV="1">
            <a:off x="7150795" y="1994455"/>
            <a:ext cx="1150593" cy="95649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2"/>
            <a:endCxn id="7" idx="7"/>
          </p:cNvCxnSpPr>
          <p:nvPr/>
        </p:nvCxnSpPr>
        <p:spPr>
          <a:xfrm rot="5400000">
            <a:off x="6996584" y="3480055"/>
            <a:ext cx="993481" cy="142203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9000" y="304800"/>
            <a:ext cx="228600" cy="403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76199"/>
            <a:ext cx="8915400" cy="566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96200" y="5029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</a:t>
            </a:r>
          </a:p>
          <a:p>
            <a:r>
              <a:rPr lang="en-GB" dirty="0" smtClean="0"/>
              <a:t>12UTC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43787"/>
            <a:ext cx="5544616" cy="561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116632"/>
            <a:ext cx="6672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Mr.B" pitchFamily="2" charset="0"/>
              </a:rPr>
              <a:t>ASCAT Geometry</a:t>
            </a:r>
            <a:endParaRPr lang="en-GB" sz="5400" dirty="0">
              <a:latin typeface="Mr.B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412776"/>
            <a:ext cx="2664296" cy="175432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 Year Without Rain" pitchFamily="2" charset="0"/>
              </a:rPr>
              <a:t>C-band radar (5.25GHz)</a:t>
            </a:r>
          </a:p>
          <a:p>
            <a:r>
              <a:rPr lang="en-GB" b="1" dirty="0" smtClean="0">
                <a:latin typeface="A Year Without Rain" pitchFamily="2" charset="0"/>
              </a:rPr>
              <a:t>5.7cm</a:t>
            </a:r>
            <a:r>
              <a:rPr lang="en-GB" dirty="0" smtClean="0">
                <a:latin typeface="A Year Without Rain" pitchFamily="2" charset="0"/>
              </a:rPr>
              <a:t> Wavelength</a:t>
            </a:r>
          </a:p>
          <a:p>
            <a:r>
              <a:rPr lang="en-GB" dirty="0" smtClean="0">
                <a:latin typeface="A Year Without Rain" pitchFamily="2" charset="0"/>
              </a:rPr>
              <a:t>3 x 2.2m Antenna</a:t>
            </a:r>
          </a:p>
          <a:p>
            <a:endParaRPr lang="en-GB" dirty="0">
              <a:latin typeface="A Year Without Rain" pitchFamily="2" charset="0"/>
            </a:endParaRPr>
          </a:p>
          <a:p>
            <a:r>
              <a:rPr lang="en-GB" dirty="0" smtClean="0">
                <a:latin typeface="A Year Without Rain" pitchFamily="2" charset="0"/>
              </a:rPr>
              <a:t>Active instrument: </a:t>
            </a:r>
            <a:r>
              <a:rPr lang="en-GB" b="1" dirty="0" smtClean="0">
                <a:latin typeface="A Year Without Rain" pitchFamily="2" charset="0"/>
              </a:rPr>
              <a:t>send and receive </a:t>
            </a:r>
          </a:p>
        </p:txBody>
      </p:sp>
      <p:sp>
        <p:nvSpPr>
          <p:cNvPr id="7" name="Frame 6"/>
          <p:cNvSpPr/>
          <p:nvPr/>
        </p:nvSpPr>
        <p:spPr>
          <a:xfrm>
            <a:off x="5436096" y="1340768"/>
            <a:ext cx="3024336" cy="1872208"/>
          </a:xfrm>
          <a:prstGeom prst="frame">
            <a:avLst>
              <a:gd name="adj1" fmla="val 1738"/>
            </a:avLst>
          </a:prstGeom>
          <a:ln>
            <a:solidFill>
              <a:srgbClr val="170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11760" y="2060848"/>
            <a:ext cx="3024336" cy="257051"/>
          </a:xfrm>
          <a:custGeom>
            <a:avLst/>
            <a:gdLst>
              <a:gd name="connsiteX0" fmla="*/ 0 w 1945038"/>
              <a:gd name="connsiteY0" fmla="*/ 1084881 h 1084881"/>
              <a:gd name="connsiteX1" fmla="*/ 426204 w 1945038"/>
              <a:gd name="connsiteY1" fmla="*/ 666427 h 1084881"/>
              <a:gd name="connsiteX2" fmla="*/ 464949 w 1945038"/>
              <a:gd name="connsiteY2" fmla="*/ 596685 h 1084881"/>
              <a:gd name="connsiteX3" fmla="*/ 503695 w 1945038"/>
              <a:gd name="connsiteY3" fmla="*/ 519193 h 1084881"/>
              <a:gd name="connsiteX4" fmla="*/ 604434 w 1945038"/>
              <a:gd name="connsiteY4" fmla="*/ 387457 h 1084881"/>
              <a:gd name="connsiteX5" fmla="*/ 813661 w 1945038"/>
              <a:gd name="connsiteY5" fmla="*/ 116237 h 1084881"/>
              <a:gd name="connsiteX6" fmla="*/ 852407 w 1945038"/>
              <a:gd name="connsiteY6" fmla="*/ 85241 h 1084881"/>
              <a:gd name="connsiteX7" fmla="*/ 937648 w 1945038"/>
              <a:gd name="connsiteY7" fmla="*/ 0 h 1084881"/>
              <a:gd name="connsiteX8" fmla="*/ 960895 w 1945038"/>
              <a:gd name="connsiteY8" fmla="*/ 209227 h 1084881"/>
              <a:gd name="connsiteX9" fmla="*/ 968644 w 1945038"/>
              <a:gd name="connsiteY9" fmla="*/ 945396 h 1084881"/>
              <a:gd name="connsiteX10" fmla="*/ 1201119 w 1945038"/>
              <a:gd name="connsiteY10" fmla="*/ 906651 h 1084881"/>
              <a:gd name="connsiteX11" fmla="*/ 1689315 w 1945038"/>
              <a:gd name="connsiteY11" fmla="*/ 829159 h 1084881"/>
              <a:gd name="connsiteX12" fmla="*/ 1852048 w 1945038"/>
              <a:gd name="connsiteY12" fmla="*/ 774915 h 1084881"/>
              <a:gd name="connsiteX13" fmla="*/ 1945038 w 1945038"/>
              <a:gd name="connsiteY13" fmla="*/ 728420 h 1084881"/>
              <a:gd name="connsiteX0" fmla="*/ 0 w 1945038"/>
              <a:gd name="connsiteY0" fmla="*/ 1084881 h 1084881"/>
              <a:gd name="connsiteX1" fmla="*/ 426204 w 1945038"/>
              <a:gd name="connsiteY1" fmla="*/ 666427 h 1084881"/>
              <a:gd name="connsiteX2" fmla="*/ 503695 w 1945038"/>
              <a:gd name="connsiteY2" fmla="*/ 519193 h 1084881"/>
              <a:gd name="connsiteX3" fmla="*/ 604434 w 1945038"/>
              <a:gd name="connsiteY3" fmla="*/ 387457 h 1084881"/>
              <a:gd name="connsiteX4" fmla="*/ 813661 w 1945038"/>
              <a:gd name="connsiteY4" fmla="*/ 116237 h 1084881"/>
              <a:gd name="connsiteX5" fmla="*/ 852407 w 1945038"/>
              <a:gd name="connsiteY5" fmla="*/ 85241 h 1084881"/>
              <a:gd name="connsiteX6" fmla="*/ 937648 w 1945038"/>
              <a:gd name="connsiteY6" fmla="*/ 0 h 1084881"/>
              <a:gd name="connsiteX7" fmla="*/ 960895 w 1945038"/>
              <a:gd name="connsiteY7" fmla="*/ 209227 h 1084881"/>
              <a:gd name="connsiteX8" fmla="*/ 968644 w 1945038"/>
              <a:gd name="connsiteY8" fmla="*/ 945396 h 1084881"/>
              <a:gd name="connsiteX9" fmla="*/ 1201119 w 1945038"/>
              <a:gd name="connsiteY9" fmla="*/ 906651 h 1084881"/>
              <a:gd name="connsiteX10" fmla="*/ 1689315 w 1945038"/>
              <a:gd name="connsiteY10" fmla="*/ 829159 h 1084881"/>
              <a:gd name="connsiteX11" fmla="*/ 1852048 w 1945038"/>
              <a:gd name="connsiteY11" fmla="*/ 774915 h 1084881"/>
              <a:gd name="connsiteX12" fmla="*/ 1945038 w 1945038"/>
              <a:gd name="connsiteY12" fmla="*/ 728420 h 1084881"/>
              <a:gd name="connsiteX0" fmla="*/ 0 w 1945038"/>
              <a:gd name="connsiteY0" fmla="*/ 1084881 h 1084881"/>
              <a:gd name="connsiteX1" fmla="*/ 426204 w 1945038"/>
              <a:gd name="connsiteY1" fmla="*/ 666427 h 1084881"/>
              <a:gd name="connsiteX2" fmla="*/ 604434 w 1945038"/>
              <a:gd name="connsiteY2" fmla="*/ 387457 h 1084881"/>
              <a:gd name="connsiteX3" fmla="*/ 813661 w 1945038"/>
              <a:gd name="connsiteY3" fmla="*/ 116237 h 1084881"/>
              <a:gd name="connsiteX4" fmla="*/ 852407 w 1945038"/>
              <a:gd name="connsiteY4" fmla="*/ 85241 h 1084881"/>
              <a:gd name="connsiteX5" fmla="*/ 937648 w 1945038"/>
              <a:gd name="connsiteY5" fmla="*/ 0 h 1084881"/>
              <a:gd name="connsiteX6" fmla="*/ 960895 w 1945038"/>
              <a:gd name="connsiteY6" fmla="*/ 209227 h 1084881"/>
              <a:gd name="connsiteX7" fmla="*/ 968644 w 1945038"/>
              <a:gd name="connsiteY7" fmla="*/ 945396 h 1084881"/>
              <a:gd name="connsiteX8" fmla="*/ 1201119 w 1945038"/>
              <a:gd name="connsiteY8" fmla="*/ 906651 h 1084881"/>
              <a:gd name="connsiteX9" fmla="*/ 1689315 w 1945038"/>
              <a:gd name="connsiteY9" fmla="*/ 829159 h 1084881"/>
              <a:gd name="connsiteX10" fmla="*/ 1852048 w 1945038"/>
              <a:gd name="connsiteY10" fmla="*/ 774915 h 1084881"/>
              <a:gd name="connsiteX11" fmla="*/ 1945038 w 1945038"/>
              <a:gd name="connsiteY11" fmla="*/ 728420 h 1084881"/>
              <a:gd name="connsiteX0" fmla="*/ 0 w 1945038"/>
              <a:gd name="connsiteY0" fmla="*/ 1084881 h 1084881"/>
              <a:gd name="connsiteX1" fmla="*/ 604434 w 1945038"/>
              <a:gd name="connsiteY1" fmla="*/ 387457 h 1084881"/>
              <a:gd name="connsiteX2" fmla="*/ 813661 w 1945038"/>
              <a:gd name="connsiteY2" fmla="*/ 116237 h 1084881"/>
              <a:gd name="connsiteX3" fmla="*/ 852407 w 1945038"/>
              <a:gd name="connsiteY3" fmla="*/ 85241 h 1084881"/>
              <a:gd name="connsiteX4" fmla="*/ 937648 w 1945038"/>
              <a:gd name="connsiteY4" fmla="*/ 0 h 1084881"/>
              <a:gd name="connsiteX5" fmla="*/ 960895 w 1945038"/>
              <a:gd name="connsiteY5" fmla="*/ 209227 h 1084881"/>
              <a:gd name="connsiteX6" fmla="*/ 968644 w 1945038"/>
              <a:gd name="connsiteY6" fmla="*/ 945396 h 1084881"/>
              <a:gd name="connsiteX7" fmla="*/ 1201119 w 1945038"/>
              <a:gd name="connsiteY7" fmla="*/ 906651 h 1084881"/>
              <a:gd name="connsiteX8" fmla="*/ 1689315 w 1945038"/>
              <a:gd name="connsiteY8" fmla="*/ 829159 h 1084881"/>
              <a:gd name="connsiteX9" fmla="*/ 1852048 w 1945038"/>
              <a:gd name="connsiteY9" fmla="*/ 774915 h 1084881"/>
              <a:gd name="connsiteX10" fmla="*/ 1945038 w 1945038"/>
              <a:gd name="connsiteY10" fmla="*/ 728420 h 1084881"/>
              <a:gd name="connsiteX0" fmla="*/ 0 w 1945038"/>
              <a:gd name="connsiteY0" fmla="*/ 1084881 h 1084881"/>
              <a:gd name="connsiteX1" fmla="*/ 813661 w 1945038"/>
              <a:gd name="connsiteY1" fmla="*/ 116237 h 1084881"/>
              <a:gd name="connsiteX2" fmla="*/ 852407 w 1945038"/>
              <a:gd name="connsiteY2" fmla="*/ 85241 h 1084881"/>
              <a:gd name="connsiteX3" fmla="*/ 937648 w 1945038"/>
              <a:gd name="connsiteY3" fmla="*/ 0 h 1084881"/>
              <a:gd name="connsiteX4" fmla="*/ 960895 w 1945038"/>
              <a:gd name="connsiteY4" fmla="*/ 209227 h 1084881"/>
              <a:gd name="connsiteX5" fmla="*/ 968644 w 1945038"/>
              <a:gd name="connsiteY5" fmla="*/ 945396 h 1084881"/>
              <a:gd name="connsiteX6" fmla="*/ 1201119 w 1945038"/>
              <a:gd name="connsiteY6" fmla="*/ 906651 h 1084881"/>
              <a:gd name="connsiteX7" fmla="*/ 1689315 w 1945038"/>
              <a:gd name="connsiteY7" fmla="*/ 829159 h 1084881"/>
              <a:gd name="connsiteX8" fmla="*/ 1852048 w 1945038"/>
              <a:gd name="connsiteY8" fmla="*/ 774915 h 1084881"/>
              <a:gd name="connsiteX9" fmla="*/ 1945038 w 1945038"/>
              <a:gd name="connsiteY9" fmla="*/ 728420 h 1084881"/>
              <a:gd name="connsiteX0" fmla="*/ 0 w 1945038"/>
              <a:gd name="connsiteY0" fmla="*/ 1149457 h 1149457"/>
              <a:gd name="connsiteX1" fmla="*/ 813661 w 1945038"/>
              <a:gd name="connsiteY1" fmla="*/ 180813 h 1149457"/>
              <a:gd name="connsiteX2" fmla="*/ 937648 w 1945038"/>
              <a:gd name="connsiteY2" fmla="*/ 64576 h 1149457"/>
              <a:gd name="connsiteX3" fmla="*/ 960895 w 1945038"/>
              <a:gd name="connsiteY3" fmla="*/ 273803 h 1149457"/>
              <a:gd name="connsiteX4" fmla="*/ 968644 w 1945038"/>
              <a:gd name="connsiteY4" fmla="*/ 1009972 h 1149457"/>
              <a:gd name="connsiteX5" fmla="*/ 1201119 w 1945038"/>
              <a:gd name="connsiteY5" fmla="*/ 971227 h 1149457"/>
              <a:gd name="connsiteX6" fmla="*/ 1689315 w 1945038"/>
              <a:gd name="connsiteY6" fmla="*/ 893735 h 1149457"/>
              <a:gd name="connsiteX7" fmla="*/ 1852048 w 1945038"/>
              <a:gd name="connsiteY7" fmla="*/ 839491 h 1149457"/>
              <a:gd name="connsiteX8" fmla="*/ 1945038 w 1945038"/>
              <a:gd name="connsiteY8" fmla="*/ 792996 h 1149457"/>
              <a:gd name="connsiteX0" fmla="*/ 0 w 1945038"/>
              <a:gd name="connsiteY0" fmla="*/ 1149457 h 1149457"/>
              <a:gd name="connsiteX1" fmla="*/ 813661 w 1945038"/>
              <a:gd name="connsiteY1" fmla="*/ 180813 h 1149457"/>
              <a:gd name="connsiteX2" fmla="*/ 937648 w 1945038"/>
              <a:gd name="connsiteY2" fmla="*/ 64576 h 1149457"/>
              <a:gd name="connsiteX3" fmla="*/ 968644 w 1945038"/>
              <a:gd name="connsiteY3" fmla="*/ 1009972 h 1149457"/>
              <a:gd name="connsiteX4" fmla="*/ 1201119 w 1945038"/>
              <a:gd name="connsiteY4" fmla="*/ 971227 h 1149457"/>
              <a:gd name="connsiteX5" fmla="*/ 1689315 w 1945038"/>
              <a:gd name="connsiteY5" fmla="*/ 893735 h 1149457"/>
              <a:gd name="connsiteX6" fmla="*/ 1852048 w 1945038"/>
              <a:gd name="connsiteY6" fmla="*/ 839491 h 1149457"/>
              <a:gd name="connsiteX7" fmla="*/ 1945038 w 1945038"/>
              <a:gd name="connsiteY7" fmla="*/ 792996 h 1149457"/>
              <a:gd name="connsiteX0" fmla="*/ 591070 w 2536108"/>
              <a:gd name="connsiteY0" fmla="*/ 1149457 h 1149457"/>
              <a:gd name="connsiteX1" fmla="*/ 0 w 2536108"/>
              <a:gd name="connsiteY1" fmla="*/ 232496 h 1149457"/>
              <a:gd name="connsiteX2" fmla="*/ 1404731 w 2536108"/>
              <a:gd name="connsiteY2" fmla="*/ 180813 h 1149457"/>
              <a:gd name="connsiteX3" fmla="*/ 1528718 w 2536108"/>
              <a:gd name="connsiteY3" fmla="*/ 64576 h 1149457"/>
              <a:gd name="connsiteX4" fmla="*/ 1559714 w 2536108"/>
              <a:gd name="connsiteY4" fmla="*/ 1009972 h 1149457"/>
              <a:gd name="connsiteX5" fmla="*/ 1792189 w 2536108"/>
              <a:gd name="connsiteY5" fmla="*/ 971227 h 1149457"/>
              <a:gd name="connsiteX6" fmla="*/ 2280385 w 2536108"/>
              <a:gd name="connsiteY6" fmla="*/ 893735 h 1149457"/>
              <a:gd name="connsiteX7" fmla="*/ 2443118 w 2536108"/>
              <a:gd name="connsiteY7" fmla="*/ 839491 h 1149457"/>
              <a:gd name="connsiteX8" fmla="*/ 2536108 w 2536108"/>
              <a:gd name="connsiteY8" fmla="*/ 792996 h 1149457"/>
              <a:gd name="connsiteX0" fmla="*/ 0 w 1945038"/>
              <a:gd name="connsiteY0" fmla="*/ 1149457 h 1149457"/>
              <a:gd name="connsiteX1" fmla="*/ 813661 w 1945038"/>
              <a:gd name="connsiteY1" fmla="*/ 180813 h 1149457"/>
              <a:gd name="connsiteX2" fmla="*/ 937648 w 1945038"/>
              <a:gd name="connsiteY2" fmla="*/ 64576 h 1149457"/>
              <a:gd name="connsiteX3" fmla="*/ 968644 w 1945038"/>
              <a:gd name="connsiteY3" fmla="*/ 1009972 h 1149457"/>
              <a:gd name="connsiteX4" fmla="*/ 1201119 w 1945038"/>
              <a:gd name="connsiteY4" fmla="*/ 971227 h 1149457"/>
              <a:gd name="connsiteX5" fmla="*/ 1689315 w 1945038"/>
              <a:gd name="connsiteY5" fmla="*/ 893735 h 1149457"/>
              <a:gd name="connsiteX6" fmla="*/ 1852048 w 1945038"/>
              <a:gd name="connsiteY6" fmla="*/ 839491 h 1149457"/>
              <a:gd name="connsiteX7" fmla="*/ 1945038 w 1945038"/>
              <a:gd name="connsiteY7" fmla="*/ 792996 h 1149457"/>
              <a:gd name="connsiteX0" fmla="*/ 0 w 1945038"/>
              <a:gd name="connsiteY0" fmla="*/ 1149457 h 1149457"/>
              <a:gd name="connsiteX1" fmla="*/ 813661 w 1945038"/>
              <a:gd name="connsiteY1" fmla="*/ 180813 h 1149457"/>
              <a:gd name="connsiteX2" fmla="*/ 937648 w 1945038"/>
              <a:gd name="connsiteY2" fmla="*/ 64576 h 1149457"/>
              <a:gd name="connsiteX3" fmla="*/ 761157 w 1945038"/>
              <a:gd name="connsiteY3" fmla="*/ 1149452 h 1149457"/>
              <a:gd name="connsiteX4" fmla="*/ 1201119 w 1945038"/>
              <a:gd name="connsiteY4" fmla="*/ 971227 h 1149457"/>
              <a:gd name="connsiteX5" fmla="*/ 1689315 w 1945038"/>
              <a:gd name="connsiteY5" fmla="*/ 893735 h 1149457"/>
              <a:gd name="connsiteX6" fmla="*/ 1852048 w 1945038"/>
              <a:gd name="connsiteY6" fmla="*/ 839491 h 1149457"/>
              <a:gd name="connsiteX7" fmla="*/ 1945038 w 1945038"/>
              <a:gd name="connsiteY7" fmla="*/ 792996 h 1149457"/>
              <a:gd name="connsiteX0" fmla="*/ 0 w 1945038"/>
              <a:gd name="connsiteY0" fmla="*/ 1149457 h 1149457"/>
              <a:gd name="connsiteX1" fmla="*/ 813661 w 1945038"/>
              <a:gd name="connsiteY1" fmla="*/ 180813 h 1149457"/>
              <a:gd name="connsiteX2" fmla="*/ 937648 w 1945038"/>
              <a:gd name="connsiteY2" fmla="*/ 64576 h 1149457"/>
              <a:gd name="connsiteX3" fmla="*/ 761157 w 1945038"/>
              <a:gd name="connsiteY3" fmla="*/ 1149452 h 1149457"/>
              <a:gd name="connsiteX4" fmla="*/ 1201119 w 1945038"/>
              <a:gd name="connsiteY4" fmla="*/ 971227 h 1149457"/>
              <a:gd name="connsiteX5" fmla="*/ 1689315 w 1945038"/>
              <a:gd name="connsiteY5" fmla="*/ 893735 h 1149457"/>
              <a:gd name="connsiteX6" fmla="*/ 1852048 w 1945038"/>
              <a:gd name="connsiteY6" fmla="*/ 839491 h 1149457"/>
              <a:gd name="connsiteX7" fmla="*/ 1945038 w 1945038"/>
              <a:gd name="connsiteY7" fmla="*/ 792996 h 1149457"/>
              <a:gd name="connsiteX0" fmla="*/ 0 w 1945038"/>
              <a:gd name="connsiteY0" fmla="*/ 1149457 h 1287646"/>
              <a:gd name="connsiteX1" fmla="*/ 813661 w 1945038"/>
              <a:gd name="connsiteY1" fmla="*/ 180813 h 1287646"/>
              <a:gd name="connsiteX2" fmla="*/ 937648 w 1945038"/>
              <a:gd name="connsiteY2" fmla="*/ 64576 h 1287646"/>
              <a:gd name="connsiteX3" fmla="*/ 761157 w 1945038"/>
              <a:gd name="connsiteY3" fmla="*/ 1149452 h 1287646"/>
              <a:gd name="connsiteX4" fmla="*/ 1689315 w 1945038"/>
              <a:gd name="connsiteY4" fmla="*/ 893735 h 1287646"/>
              <a:gd name="connsiteX5" fmla="*/ 1852048 w 1945038"/>
              <a:gd name="connsiteY5" fmla="*/ 839491 h 1287646"/>
              <a:gd name="connsiteX6" fmla="*/ 1945038 w 1945038"/>
              <a:gd name="connsiteY6" fmla="*/ 792996 h 1287646"/>
              <a:gd name="connsiteX0" fmla="*/ 0 w 1945038"/>
              <a:gd name="connsiteY0" fmla="*/ 1149457 h 1278603"/>
              <a:gd name="connsiteX1" fmla="*/ 813661 w 1945038"/>
              <a:gd name="connsiteY1" fmla="*/ 180813 h 1278603"/>
              <a:gd name="connsiteX2" fmla="*/ 937648 w 1945038"/>
              <a:gd name="connsiteY2" fmla="*/ 64576 h 1278603"/>
              <a:gd name="connsiteX3" fmla="*/ 761157 w 1945038"/>
              <a:gd name="connsiteY3" fmla="*/ 1149452 h 1278603"/>
              <a:gd name="connsiteX4" fmla="*/ 1852048 w 1945038"/>
              <a:gd name="connsiteY4" fmla="*/ 839491 h 1278603"/>
              <a:gd name="connsiteX5" fmla="*/ 1945038 w 1945038"/>
              <a:gd name="connsiteY5" fmla="*/ 792996 h 1278603"/>
              <a:gd name="connsiteX0" fmla="*/ 0 w 1945038"/>
              <a:gd name="connsiteY0" fmla="*/ 1149457 h 1270856"/>
              <a:gd name="connsiteX1" fmla="*/ 813661 w 1945038"/>
              <a:gd name="connsiteY1" fmla="*/ 180813 h 1270856"/>
              <a:gd name="connsiteX2" fmla="*/ 937648 w 1945038"/>
              <a:gd name="connsiteY2" fmla="*/ 64576 h 1270856"/>
              <a:gd name="connsiteX3" fmla="*/ 761157 w 1945038"/>
              <a:gd name="connsiteY3" fmla="*/ 1149452 h 1270856"/>
              <a:gd name="connsiteX4" fmla="*/ 1945038 w 1945038"/>
              <a:gd name="connsiteY4" fmla="*/ 792996 h 127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8" h="1270856">
                <a:moveTo>
                  <a:pt x="0" y="1149457"/>
                </a:moveTo>
                <a:lnTo>
                  <a:pt x="813661" y="180813"/>
                </a:lnTo>
                <a:cubicBezTo>
                  <a:pt x="969936" y="0"/>
                  <a:pt x="913109" y="49078"/>
                  <a:pt x="937648" y="64576"/>
                </a:cubicBezTo>
                <a:cubicBezTo>
                  <a:pt x="963478" y="202769"/>
                  <a:pt x="717245" y="998344"/>
                  <a:pt x="761157" y="1149452"/>
                </a:cubicBezTo>
                <a:cubicBezTo>
                  <a:pt x="929055" y="1270855"/>
                  <a:pt x="1698396" y="867258"/>
                  <a:pt x="1945038" y="792996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5724128" y="4149080"/>
            <a:ext cx="3168352" cy="1980800"/>
          </a:xfrm>
          <a:prstGeom prst="wedgeRoundRectCallout">
            <a:avLst/>
          </a:prstGeom>
          <a:noFill/>
          <a:ln>
            <a:solidFill>
              <a:srgbClr val="170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solidFill>
                  <a:srgbClr val="170486"/>
                </a:solidFill>
                <a:latin typeface="A Year Without Rain" pitchFamily="2" charset="0"/>
              </a:rPr>
              <a:t>What happens when the radiation hits water?</a:t>
            </a:r>
            <a:r>
              <a:rPr lang="en-GB" dirty="0" smtClean="0">
                <a:solidFill>
                  <a:srgbClr val="170486"/>
                </a:solidFill>
                <a:latin typeface="A Year Without Rain" pitchFamily="2" charset="0"/>
              </a:rPr>
              <a:t> </a:t>
            </a:r>
            <a:endParaRPr lang="en-GB" dirty="0">
              <a:solidFill>
                <a:srgbClr val="170486"/>
              </a:solidFill>
              <a:latin typeface="A Year Without Rai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45832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16632"/>
            <a:ext cx="727280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 rot="2482776">
            <a:off x="2135909" y="1859845"/>
            <a:ext cx="2088232" cy="360040"/>
          </a:xfrm>
          <a:prstGeom prst="rightArrow">
            <a:avLst/>
          </a:prstGeom>
          <a:blipFill dpi="0" rotWithShape="1">
            <a:blip r:embed="rId4" cstate="email">
              <a:alphaModFix amt="40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8986867">
            <a:off x="3865528" y="2106182"/>
            <a:ext cx="1086598" cy="360040"/>
          </a:xfrm>
          <a:prstGeom prst="rightArrow">
            <a:avLst/>
          </a:prstGeom>
          <a:blipFill dpi="0" rotWithShape="1">
            <a:blip r:embed="rId4" cstate="email">
              <a:alphaModFix amt="40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21060989">
            <a:off x="1879533" y="62904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 Year Without Rain" pitchFamily="2" charset="0"/>
              </a:rPr>
              <a:t>Incoming radar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 Year Without Rai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80981">
            <a:off x="4364200" y="1345319"/>
            <a:ext cx="119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 Year Without Rain" pitchFamily="2" charset="0"/>
              </a:rPr>
              <a:t>Reflected radar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 Year Without Rai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5085184"/>
            <a:ext cx="600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70486"/>
                </a:solidFill>
                <a:latin typeface="A Year Without Rain" pitchFamily="2" charset="0"/>
              </a:rPr>
              <a:t>No energy is scattered back to the source</a:t>
            </a:r>
            <a:endParaRPr lang="en-GB" dirty="0">
              <a:solidFill>
                <a:srgbClr val="170486"/>
              </a:solidFill>
              <a:latin typeface="A Year Without Rai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16633"/>
            <a:ext cx="727280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ight Arrow 4"/>
          <p:cNvSpPr/>
          <p:nvPr/>
        </p:nvSpPr>
        <p:spPr>
          <a:xfrm rot="2482776">
            <a:off x="2135909" y="1859845"/>
            <a:ext cx="2088232" cy="360040"/>
          </a:xfrm>
          <a:prstGeom prst="rightArrow">
            <a:avLst/>
          </a:prstGeom>
          <a:blipFill dpi="0" rotWithShape="1">
            <a:blip r:embed="rId3" cstate="email">
              <a:alphaModFix amt="40000"/>
            </a:blip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8986867">
            <a:off x="3916311" y="2233304"/>
            <a:ext cx="717601" cy="360040"/>
          </a:xfrm>
          <a:prstGeom prst="rightArrow">
            <a:avLst/>
          </a:prstGeom>
          <a:blipFill dpi="0" rotWithShape="1">
            <a:blip r:embed="rId3" cstate="email">
              <a:alphaModFix amt="40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3560465">
            <a:off x="3439793" y="2263996"/>
            <a:ext cx="717601" cy="360040"/>
          </a:xfrm>
          <a:prstGeom prst="rightArrow">
            <a:avLst/>
          </a:prstGeom>
          <a:blipFill dpi="0" rotWithShape="1">
            <a:blip r:embed="rId3" cstate="email">
              <a:alphaModFix amt="40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6200000">
            <a:off x="3673140" y="2167620"/>
            <a:ext cx="717601" cy="360040"/>
          </a:xfrm>
          <a:prstGeom prst="rightArrow">
            <a:avLst/>
          </a:prstGeom>
          <a:blipFill dpi="0" rotWithShape="1">
            <a:blip r:embed="rId3" cstate="email">
              <a:alphaModFix amt="40000"/>
            </a:blip>
            <a:srcRect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45832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21060989">
            <a:off x="1879533" y="62904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 Year Without Rain" pitchFamily="2" charset="0"/>
              </a:rPr>
              <a:t>Incoming radar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 Year Without Rai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23883">
            <a:off x="4424334" y="2007069"/>
            <a:ext cx="120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 Year Without Rain" pitchFamily="2" charset="0"/>
              </a:rPr>
              <a:t>Reflected radar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 Year Without Rai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60989">
            <a:off x="3247008" y="1429751"/>
            <a:ext cx="119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 Year Without Rain" pitchFamily="2" charset="0"/>
              </a:rPr>
              <a:t>Scattered radar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 Year Without Rai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5085184"/>
            <a:ext cx="6004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170486"/>
                </a:solidFill>
                <a:latin typeface="A Year Without Rain" pitchFamily="2" charset="0"/>
              </a:rPr>
              <a:t>Some of the energy is scattered back to the source</a:t>
            </a:r>
          </a:p>
          <a:p>
            <a:pPr algn="ctr"/>
            <a:r>
              <a:rPr lang="en-GB" dirty="0" smtClean="0">
                <a:solidFill>
                  <a:srgbClr val="170486"/>
                </a:solidFill>
                <a:latin typeface="A Year Without Rain" pitchFamily="2" charset="0"/>
              </a:rPr>
              <a:t>And it then measured as signal:</a:t>
            </a:r>
          </a:p>
          <a:p>
            <a:pPr algn="ctr"/>
            <a:r>
              <a:rPr lang="en-GB" b="1" dirty="0" smtClean="0">
                <a:solidFill>
                  <a:srgbClr val="170486"/>
                </a:solidFill>
                <a:latin typeface="A Year Without Rain" pitchFamily="2" charset="0"/>
              </a:rPr>
              <a:t>ASCAT measures backscatter</a:t>
            </a:r>
            <a:endParaRPr lang="en-GB" b="1" dirty="0">
              <a:solidFill>
                <a:srgbClr val="170486"/>
              </a:solidFill>
              <a:latin typeface="A Year Without Rai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 l="9999" t="2899" r="7262"/>
          <a:stretch>
            <a:fillRect/>
          </a:stretch>
        </p:blipFill>
        <p:spPr>
          <a:xfrm>
            <a:off x="35496" y="98971"/>
            <a:ext cx="4464496" cy="390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496" y="4219453"/>
            <a:ext cx="4536504" cy="208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Bragg scattering: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Incoming microwave radiation in resonance with short waves (dominant for 30</a:t>
            </a:r>
            <a:r>
              <a:rPr lang="en-US" dirty="0" smtClean="0">
                <a:cs typeface="Arial" pitchFamily="34" charset="0"/>
              </a:rPr>
              <a:t>°</a:t>
            </a:r>
            <a:r>
              <a:rPr lang="en-US" dirty="0" smtClean="0"/>
              <a:t>&lt; </a:t>
            </a:r>
            <a:r>
              <a:rPr lang="en-US" b="1" i="1" dirty="0" smtClean="0">
                <a:latin typeface="Symbol" pitchFamily="18" charset="2"/>
              </a:rPr>
              <a:t>q</a:t>
            </a:r>
            <a:r>
              <a:rPr lang="en-US" b="1" i="1" dirty="0" smtClean="0"/>
              <a:t>  &lt;</a:t>
            </a:r>
            <a:r>
              <a:rPr lang="en-US" dirty="0" smtClean="0"/>
              <a:t> 70 </a:t>
            </a:r>
            <a:r>
              <a:rPr lang="en-US" dirty="0" smtClean="0">
                <a:cs typeface="Arial" pitchFamily="34" charset="0"/>
              </a:rPr>
              <a:t>°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i="1" dirty="0" smtClean="0">
                <a:latin typeface="Symbol" pitchFamily="18" charset="2"/>
              </a:rPr>
              <a:t>	</a:t>
            </a:r>
            <a:r>
              <a:rPr lang="en-US" i="1" dirty="0" err="1" smtClean="0">
                <a:latin typeface="Symbol" pitchFamily="18" charset="2"/>
              </a:rPr>
              <a:t>l</a:t>
            </a:r>
            <a:r>
              <a:rPr lang="en-US" i="1" baseline="-25000" dirty="0" err="1" smtClean="0"/>
              <a:t>B</a:t>
            </a:r>
            <a:r>
              <a:rPr lang="en-US" i="1" dirty="0" smtClean="0">
                <a:latin typeface="Symbol" pitchFamily="18" charset="2"/>
              </a:rPr>
              <a:t> = l</a:t>
            </a:r>
            <a:r>
              <a:rPr lang="en-US" i="1" dirty="0" smtClean="0"/>
              <a:t>/(2sin(</a:t>
            </a:r>
            <a:r>
              <a:rPr lang="en-US" i="1" dirty="0" smtClean="0">
                <a:latin typeface="Symbol" pitchFamily="18" charset="2"/>
              </a:rPr>
              <a:t>q)</a:t>
            </a:r>
            <a:endParaRPr lang="en-US" i="1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err="1" smtClean="0"/>
              <a:t>Specular</a:t>
            </a:r>
            <a:r>
              <a:rPr lang="en-US" b="1" dirty="0" smtClean="0"/>
              <a:t> reflection: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Ocean facets normal to incident radiation (non-negligible for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dirty="0" smtClean="0"/>
              <a:t>  &lt;</a:t>
            </a:r>
            <a:r>
              <a:rPr lang="en-US" dirty="0" smtClean="0"/>
              <a:t> 30</a:t>
            </a:r>
            <a:r>
              <a:rPr lang="en-US" dirty="0" smtClean="0">
                <a:cs typeface="Arial" pitchFamily="34" charset="0"/>
              </a:rPr>
              <a:t>°)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496" y="644404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170486"/>
                </a:solidFill>
                <a:latin typeface="Symbol" pitchFamily="18" charset="2"/>
              </a:rPr>
              <a:t>l</a:t>
            </a:r>
            <a:r>
              <a:rPr lang="el-GR" i="1" dirty="0" smtClean="0">
                <a:solidFill>
                  <a:srgbClr val="170486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170486"/>
                </a:solidFill>
              </a:rPr>
              <a:t>~ 2cm (Ku-band) ; </a:t>
            </a:r>
            <a:r>
              <a:rPr lang="en-US" i="1" dirty="0" smtClean="0">
                <a:solidFill>
                  <a:srgbClr val="170486"/>
                </a:solidFill>
                <a:latin typeface="Symbol" pitchFamily="18" charset="2"/>
              </a:rPr>
              <a:t>l</a:t>
            </a:r>
            <a:r>
              <a:rPr lang="el-GR" i="1" dirty="0" smtClean="0">
                <a:solidFill>
                  <a:srgbClr val="170486"/>
                </a:solidFill>
                <a:latin typeface="Arial" pitchFamily="34" charset="0"/>
              </a:rPr>
              <a:t> </a:t>
            </a:r>
            <a:r>
              <a:rPr lang="en-US" dirty="0" smtClean="0">
                <a:solidFill>
                  <a:srgbClr val="170486"/>
                </a:solidFill>
              </a:rPr>
              <a:t>~ 5cm (C-band)</a:t>
            </a:r>
            <a:endParaRPr lang="en-GB" dirty="0">
              <a:solidFill>
                <a:srgbClr val="170486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64088" y="260648"/>
            <a:ext cx="3168352" cy="1980800"/>
          </a:xfrm>
          <a:prstGeom prst="wedgeRoundRectCallout">
            <a:avLst/>
          </a:prstGeom>
          <a:noFill/>
          <a:ln>
            <a:solidFill>
              <a:srgbClr val="170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smtClean="0">
                <a:solidFill>
                  <a:srgbClr val="170486"/>
                </a:solidFill>
                <a:latin typeface="A Year Without Rain" pitchFamily="2" charset="0"/>
              </a:rPr>
              <a:t>What happens when the radiation hits water?</a:t>
            </a:r>
            <a:r>
              <a:rPr lang="en-GB" dirty="0" smtClean="0">
                <a:solidFill>
                  <a:srgbClr val="170486"/>
                </a:solidFill>
                <a:latin typeface="A Year Without Rain" pitchFamily="2" charset="0"/>
              </a:rPr>
              <a:t> </a:t>
            </a:r>
            <a:endParaRPr lang="en-GB" dirty="0">
              <a:solidFill>
                <a:srgbClr val="170486"/>
              </a:solidFill>
              <a:latin typeface="A Year Without Rai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085184"/>
            <a:ext cx="352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70486"/>
                </a:solidFill>
                <a:latin typeface="A Year Without Rain" pitchFamily="2" charset="0"/>
              </a:rPr>
              <a:t>More energy is backscattered where the surface wavelength is similar to the radar wavelength</a:t>
            </a:r>
            <a:endParaRPr lang="en-GB" dirty="0">
              <a:solidFill>
                <a:srgbClr val="170486"/>
              </a:solidFill>
              <a:latin typeface="A Year Without Rai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4869160"/>
            <a:ext cx="381642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-838200"/>
            <a:ext cx="7315200" cy="707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6632"/>
            <a:ext cx="432318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5364088" y="260648"/>
            <a:ext cx="3168352" cy="1980800"/>
          </a:xfrm>
          <a:prstGeom prst="wedgeRoundRectCallout">
            <a:avLst>
              <a:gd name="adj1" fmla="val -19366"/>
              <a:gd name="adj2" fmla="val 44504"/>
              <a:gd name="adj3" fmla="val 16667"/>
            </a:avLst>
          </a:prstGeom>
          <a:noFill/>
          <a:ln>
            <a:solidFill>
              <a:srgbClr val="1704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smtClean="0">
                <a:solidFill>
                  <a:srgbClr val="170486"/>
                </a:solidFill>
                <a:latin typeface="A Year Without Rain" pitchFamily="2" charset="0"/>
              </a:rPr>
              <a:t>Ripples </a:t>
            </a:r>
            <a:r>
              <a:rPr lang="en-GB" sz="2800" i="1" dirty="0" smtClean="0">
                <a:solidFill>
                  <a:srgbClr val="170486"/>
                </a:solidFill>
                <a:latin typeface="A Year Without Rain" pitchFamily="2" charset="0"/>
              </a:rPr>
              <a:t>/ ‘</a:t>
            </a:r>
            <a:r>
              <a:rPr lang="en-GB" sz="2800" b="1" i="1" dirty="0" smtClean="0">
                <a:solidFill>
                  <a:srgbClr val="170486"/>
                </a:solidFill>
                <a:latin typeface="A Year Without Rain" pitchFamily="2" charset="0"/>
              </a:rPr>
              <a:t>gravity capillary waves’</a:t>
            </a:r>
            <a:r>
              <a:rPr lang="en-GB" sz="2800" i="1" dirty="0" smtClean="0">
                <a:solidFill>
                  <a:srgbClr val="170486"/>
                </a:solidFill>
                <a:latin typeface="A Year Without Rain" pitchFamily="2" charset="0"/>
              </a:rPr>
              <a:t> / </a:t>
            </a:r>
            <a:r>
              <a:rPr lang="en-GB" sz="2800" b="1" i="1" dirty="0" smtClean="0">
                <a:solidFill>
                  <a:srgbClr val="170486"/>
                </a:solidFill>
                <a:latin typeface="A Year Without Rain" pitchFamily="2" charset="0"/>
              </a:rPr>
              <a:t>surface roughness</a:t>
            </a:r>
            <a:r>
              <a:rPr lang="en-GB" sz="2800" i="1" dirty="0" smtClean="0">
                <a:solidFill>
                  <a:srgbClr val="170486"/>
                </a:solidFill>
                <a:latin typeface="A Year Without Rain" pitchFamily="2" charset="0"/>
              </a:rPr>
              <a:t> </a:t>
            </a:r>
            <a:endParaRPr lang="en-GB" dirty="0">
              <a:solidFill>
                <a:srgbClr val="170486"/>
              </a:solidFill>
              <a:latin typeface="A Year Without Rai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293096"/>
            <a:ext cx="3528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70486"/>
                </a:solidFill>
                <a:latin typeface="A Year Without Rain" pitchFamily="2" charset="0"/>
              </a:rPr>
              <a:t>It is the </a:t>
            </a:r>
            <a:r>
              <a:rPr lang="en-GB" sz="2800" b="1" dirty="0" smtClean="0">
                <a:solidFill>
                  <a:srgbClr val="170486"/>
                </a:solidFill>
                <a:latin typeface="A Year Without Rain" pitchFamily="2" charset="0"/>
              </a:rPr>
              <a:t>ripples </a:t>
            </a:r>
            <a:r>
              <a:rPr lang="en-GB" sz="2800" dirty="0" smtClean="0">
                <a:solidFill>
                  <a:srgbClr val="170486"/>
                </a:solidFill>
                <a:latin typeface="A Year Without Rain" pitchFamily="2" charset="0"/>
              </a:rPr>
              <a:t>(not the big waves) that matter</a:t>
            </a:r>
            <a:endParaRPr lang="en-GB" sz="2800" dirty="0">
              <a:solidFill>
                <a:srgbClr val="170486"/>
              </a:solidFill>
              <a:latin typeface="A Year Without Rai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4293096"/>
            <a:ext cx="381642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76200"/>
            <a:ext cx="77724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05600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</a:t>
            </a:r>
          </a:p>
          <a:p>
            <a:r>
              <a:rPr lang="en-GB" dirty="0" smtClean="0"/>
              <a:t>09UTC</a:t>
            </a:r>
          </a:p>
        </p:txBody>
      </p:sp>
      <p:sp>
        <p:nvSpPr>
          <p:cNvPr id="4" name="Oval 3"/>
          <p:cNvSpPr/>
          <p:nvPr/>
        </p:nvSpPr>
        <p:spPr>
          <a:xfrm>
            <a:off x="6705600" y="1295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76200"/>
            <a:ext cx="8259097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239000" y="579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</a:t>
            </a:r>
          </a:p>
          <a:p>
            <a:r>
              <a:rPr lang="en-GB" dirty="0" smtClean="0"/>
              <a:t>09UTC</a:t>
            </a:r>
          </a:p>
        </p:txBody>
      </p:sp>
      <p:sp>
        <p:nvSpPr>
          <p:cNvPr id="5" name="Oval 4"/>
          <p:cNvSpPr/>
          <p:nvPr/>
        </p:nvSpPr>
        <p:spPr>
          <a:xfrm>
            <a:off x="7239000" y="12954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76200" y="8382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67056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6324600"/>
            <a:ext cx="530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COMET module on altimetry and Jason satellites 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22390">
            <a:off x="515509" y="3384982"/>
            <a:ext cx="4086108" cy="306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91985">
            <a:off x="512089" y="511826"/>
            <a:ext cx="4134692" cy="310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03481">
            <a:off x="5522501" y="282289"/>
            <a:ext cx="3218994" cy="4291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52710">
            <a:off x="4284782" y="3893675"/>
            <a:ext cx="3826016" cy="286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1"/>
            <a:ext cx="5105400" cy="338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28600" y="61722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Images from the Alfred Wegener Institute for Polar and Marine Research</a:t>
            </a:r>
          </a:p>
          <a:p>
            <a:r>
              <a:rPr lang="en-GB" sz="1600" dirty="0" smtClean="0"/>
              <a:t>[</a:t>
            </a:r>
            <a:r>
              <a:rPr lang="en-GB" sz="1600" dirty="0" err="1" smtClean="0"/>
              <a:t>Hannes</a:t>
            </a:r>
            <a:r>
              <a:rPr lang="en-GB" sz="1600" dirty="0" smtClean="0"/>
              <a:t> </a:t>
            </a:r>
            <a:r>
              <a:rPr lang="en-GB" sz="1600" dirty="0" err="1" smtClean="0"/>
              <a:t>Grobe</a:t>
            </a:r>
            <a:r>
              <a:rPr lang="en-GB" sz="1600" dirty="0" smtClean="0"/>
              <a:t> and Ralf </a:t>
            </a:r>
            <a:r>
              <a:rPr lang="en-GB" sz="1600" dirty="0" err="1" smtClean="0"/>
              <a:t>Roechert</a:t>
            </a:r>
            <a:r>
              <a:rPr lang="en-GB" sz="1600" dirty="0" smtClean="0"/>
              <a:t>] </a:t>
            </a:r>
            <a:endParaRPr lang="en-GB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133600"/>
            <a:ext cx="4244258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22390">
            <a:off x="515509" y="3384982"/>
            <a:ext cx="4086108" cy="306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91985">
            <a:off x="512089" y="511826"/>
            <a:ext cx="4134692" cy="310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03481">
            <a:off x="5522501" y="282289"/>
            <a:ext cx="3218994" cy="4291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52710">
            <a:off x="4284782" y="3893675"/>
            <a:ext cx="3826016" cy="286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81000"/>
            <a:ext cx="8760848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"/>
            <a:ext cx="5410200" cy="5109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2286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2012 April 17 - 12UTC</a:t>
            </a:r>
          </a:p>
          <a:p>
            <a:r>
              <a:rPr lang="en-GB" dirty="0" smtClean="0"/>
              <a:t>Natural Colour RGB 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Polarstern</a:t>
            </a:r>
            <a:r>
              <a:rPr lang="en-GB" dirty="0" smtClean="0"/>
              <a:t> SE of Brazil </a:t>
            </a:r>
          </a:p>
          <a:p>
            <a:pPr algn="ctr"/>
            <a:endParaRPr lang="en-GB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2286000"/>
            <a:ext cx="2590800" cy="296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7848600" cy="661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34200" y="609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12UTC</a:t>
            </a:r>
          </a:p>
        </p:txBody>
      </p:sp>
      <p:sp>
        <p:nvSpPr>
          <p:cNvPr id="4" name="Oval 3"/>
          <p:cNvSpPr/>
          <p:nvPr/>
        </p:nvSpPr>
        <p:spPr>
          <a:xfrm>
            <a:off x="6934200" y="18288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58000" y="990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7848600" cy="661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34200" y="609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12UTC</a:t>
            </a:r>
          </a:p>
        </p:txBody>
      </p:sp>
      <p:sp>
        <p:nvSpPr>
          <p:cNvPr id="4" name="Oval 3"/>
          <p:cNvSpPr/>
          <p:nvPr/>
        </p:nvSpPr>
        <p:spPr>
          <a:xfrm>
            <a:off x="6934200" y="18288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58000" y="990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48000" y="1447800"/>
            <a:ext cx="35052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may orbits can you see?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1  2  3  4  5  6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7848600" cy="661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34200" y="609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17 12UTC</a:t>
            </a:r>
          </a:p>
        </p:txBody>
      </p:sp>
      <p:sp>
        <p:nvSpPr>
          <p:cNvPr id="4" name="Oval 3"/>
          <p:cNvSpPr/>
          <p:nvPr/>
        </p:nvSpPr>
        <p:spPr>
          <a:xfrm>
            <a:off x="6934200" y="18288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858000" y="9906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48000" y="1447800"/>
            <a:ext cx="3505200" cy="3276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may orbits can you see?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1 </a:t>
            </a:r>
            <a:r>
              <a:rPr lang="en-GB" sz="4400" dirty="0" smtClean="0">
                <a:solidFill>
                  <a:schemeClr val="tx1"/>
                </a:solidFill>
              </a:rPr>
              <a:t> 2  </a:t>
            </a:r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</a:rPr>
              <a:t>3  4  5  6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Two orbits with a nadir gap between the left and right beams of the ASCAT instrument.  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284</Words>
  <Application>Microsoft Office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Mark Higgins</cp:lastModifiedBy>
  <cp:revision>38</cp:revision>
  <dcterms:created xsi:type="dcterms:W3CDTF">2006-08-16T00:00:00Z</dcterms:created>
  <dcterms:modified xsi:type="dcterms:W3CDTF">2012-04-19T11:29:11Z</dcterms:modified>
</cp:coreProperties>
</file>